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58" r:id="rId1"/>
    <p:sldMasterId id="2147483659" r:id="rId2"/>
  </p:sldMasterIdLst>
  <p:notesMasterIdLst>
    <p:notesMasterId r:id="rId18"/>
  </p:notesMasterIdLst>
  <p:sldIdLst>
    <p:sldId id="295" r:id="rId3"/>
    <p:sldId id="261" r:id="rId4"/>
    <p:sldId id="259" r:id="rId5"/>
    <p:sldId id="276" r:id="rId6"/>
    <p:sldId id="280" r:id="rId7"/>
    <p:sldId id="281" r:id="rId8"/>
    <p:sldId id="318" r:id="rId9"/>
    <p:sldId id="284" r:id="rId10"/>
    <p:sldId id="285" r:id="rId11"/>
    <p:sldId id="286" r:id="rId12"/>
    <p:sldId id="287" r:id="rId13"/>
    <p:sldId id="283" r:id="rId14"/>
    <p:sldId id="277" r:id="rId15"/>
    <p:sldId id="278" r:id="rId16"/>
    <p:sldId id="27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8617F7-BD45-45D3-9494-08AB8ACE10ED}">
  <a:tblStyle styleId="{668617F7-BD45-45D3-9494-08AB8ACE10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9E5840-C12E-4C8B-9978-033B50F8BF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94728"/>
  </p:normalViewPr>
  <p:slideViewPr>
    <p:cSldViewPr snapToGrid="0">
      <p:cViewPr varScale="1">
        <p:scale>
          <a:sx n="109" d="100"/>
          <a:sy n="109" d="100"/>
        </p:scale>
        <p:origin x="9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Gregory" userId="441a48ac5949ae31" providerId="LiveId" clId="{F09F02CB-3F5D-48EF-877F-76D1D7601EBE}"/>
    <pc:docChg chg="undo custSel addSld delSld modSld">
      <pc:chgData name="J Gregory" userId="441a48ac5949ae31" providerId="LiveId" clId="{F09F02CB-3F5D-48EF-877F-76D1D7601EBE}" dt="2023-02-19T19:58:03.089" v="29" actId="20577"/>
      <pc:docMkLst>
        <pc:docMk/>
      </pc:docMkLst>
      <pc:sldChg chg="modSp mod">
        <pc:chgData name="J Gregory" userId="441a48ac5949ae31" providerId="LiveId" clId="{F09F02CB-3F5D-48EF-877F-76D1D7601EBE}" dt="2023-02-19T00:17:04.316" v="4" actId="20577"/>
        <pc:sldMkLst>
          <pc:docMk/>
          <pc:sldMk cId="0" sldId="261"/>
        </pc:sldMkLst>
        <pc:spChg chg="mod">
          <ac:chgData name="J Gregory" userId="441a48ac5949ae31" providerId="LiveId" clId="{F09F02CB-3F5D-48EF-877F-76D1D7601EBE}" dt="2023-02-19T00:17:04.316" v="4" actId="20577"/>
          <ac:spMkLst>
            <pc:docMk/>
            <pc:sldMk cId="0" sldId="261"/>
            <ac:spMk id="7" creationId="{F28A8218-BF5D-A108-9F4D-7CBD2F5E8C3A}"/>
          </ac:spMkLst>
        </pc:spChg>
        <pc:spChg chg="mod">
          <ac:chgData name="J Gregory" userId="441a48ac5949ae31" providerId="LiveId" clId="{F09F02CB-3F5D-48EF-877F-76D1D7601EBE}" dt="2023-02-19T00:16:58.098" v="2" actId="20577"/>
          <ac:spMkLst>
            <pc:docMk/>
            <pc:sldMk cId="0" sldId="261"/>
            <ac:spMk id="15" creationId="{96B62EC2-D07E-146A-FF31-A20AE21F58D6}"/>
          </ac:spMkLst>
        </pc:spChg>
      </pc:sldChg>
      <pc:sldChg chg="modSp mod">
        <pc:chgData name="J Gregory" userId="441a48ac5949ae31" providerId="LiveId" clId="{F09F02CB-3F5D-48EF-877F-76D1D7601EBE}" dt="2023-02-19T19:58:03.089" v="29" actId="20577"/>
        <pc:sldMkLst>
          <pc:docMk/>
          <pc:sldMk cId="636767610" sldId="278"/>
        </pc:sldMkLst>
        <pc:spChg chg="mod">
          <ac:chgData name="J Gregory" userId="441a48ac5949ae31" providerId="LiveId" clId="{F09F02CB-3F5D-48EF-877F-76D1D7601EBE}" dt="2023-02-19T19:58:03.089" v="29" actId="20577"/>
          <ac:spMkLst>
            <pc:docMk/>
            <pc:sldMk cId="636767610" sldId="278"/>
            <ac:spMk id="2" creationId="{134EFC7F-9693-0E46-3985-B0536986AC98}"/>
          </ac:spMkLst>
        </pc:spChg>
      </pc:sldChg>
      <pc:sldChg chg="modSp del mod">
        <pc:chgData name="J Gregory" userId="441a48ac5949ae31" providerId="LiveId" clId="{F09F02CB-3F5D-48EF-877F-76D1D7601EBE}" dt="2023-02-19T01:34:56.320" v="22" actId="47"/>
        <pc:sldMkLst>
          <pc:docMk/>
          <pc:sldMk cId="0" sldId="317"/>
        </pc:sldMkLst>
        <pc:spChg chg="mod">
          <ac:chgData name="J Gregory" userId="441a48ac5949ae31" providerId="LiveId" clId="{F09F02CB-3F5D-48EF-877F-76D1D7601EBE}" dt="2023-02-19T00:17:21.678" v="9" actId="20577"/>
          <ac:spMkLst>
            <pc:docMk/>
            <pc:sldMk cId="0" sldId="317"/>
            <ac:spMk id="5" creationId="{E7C70608-9690-649D-6C2F-AC9D406BCEA7}"/>
          </ac:spMkLst>
        </pc:spChg>
      </pc:sldChg>
      <pc:sldChg chg="addSp delSp modSp add del mod">
        <pc:chgData name="J Gregory" userId="441a48ac5949ae31" providerId="LiveId" clId="{F09F02CB-3F5D-48EF-877F-76D1D7601EBE}" dt="2023-02-19T00:20:44.479" v="21" actId="1076"/>
        <pc:sldMkLst>
          <pc:docMk/>
          <pc:sldMk cId="1675408766" sldId="318"/>
        </pc:sldMkLst>
        <pc:picChg chg="add mod modCrop">
          <ac:chgData name="J Gregory" userId="441a48ac5949ae31" providerId="LiveId" clId="{F09F02CB-3F5D-48EF-877F-76D1D7601EBE}" dt="2023-02-19T00:20:44.479" v="21" actId="1076"/>
          <ac:picMkLst>
            <pc:docMk/>
            <pc:sldMk cId="1675408766" sldId="318"/>
            <ac:picMk id="4" creationId="{F143B598-E7CF-5750-CD50-2E13AE0A794F}"/>
          </ac:picMkLst>
        </pc:picChg>
        <pc:picChg chg="del mod">
          <ac:chgData name="J Gregory" userId="441a48ac5949ae31" providerId="LiveId" clId="{F09F02CB-3F5D-48EF-877F-76D1D7601EBE}" dt="2023-02-19T00:20:18.551" v="14" actId="478"/>
          <ac:picMkLst>
            <pc:docMk/>
            <pc:sldMk cId="1675408766" sldId="318"/>
            <ac:picMk id="8" creationId="{E5E632D5-E401-6EC3-D3F5-75850AFC44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4c0cbb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g74c0cbb663_1_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28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4c0cbb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g74c0cbb663_1_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188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4c0cbb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g74c0cbb663_1_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4907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4c0cbb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g74c0cbb663_1_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93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4c0cbb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g74c0cbb663_1_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72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4c0cbb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g74c0cbb663_1_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4c0cbb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g74c0cbb663_1_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22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4c0cbb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g74c0cbb663_1_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77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4c0cbb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g74c0cbb663_1_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4125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4c0cbb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g74c0cbb663_1_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38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4c0cbb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g74c0cbb663_1_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25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4c0cbb6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" name="Google Shape;51;g74c0cbb663_1_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5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TITLE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DC2A2-C280-D052-D56D-620E5FB5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803D-5DFE-2A42-9B14-29C581E0F4DD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6B639-F5CF-C265-CEA9-C883ABB2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67B79-1F2E-0947-93F7-4521BAA8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3A3D-311F-B24A-BB41-081E31FD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6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EFAFD-33DD-542E-208F-10E90310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ADBDC-A9B7-82E5-E4B3-F51ECB278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407F8-68D7-58D5-94D5-633DDB77E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DCA70-6EEE-55FC-8115-F3379186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803D-5DFE-2A42-9B14-29C581E0F4DD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9FDCE-C0D5-08CE-CBE7-DDADAC2B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2E8D4-41C8-ED61-97A3-6B769177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3A3D-311F-B24A-BB41-081E31FD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17C5-66B3-911B-3543-88DDBA90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7BC887-134C-965A-7408-4F7BC8842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8154F-95BF-4CEA-B065-C0FEAC3E8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EE701-1E45-9D50-FBA5-9A4DC75D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803D-5DFE-2A42-9B14-29C581E0F4DD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32A08-CCA3-D7C6-14FF-6A3A2A75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ACBFF-41B6-C182-817C-7ED4B17A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3A3D-311F-B24A-BB41-081E31FD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78EC-0D6C-008A-AF5C-D25A8518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6F6B8-802B-9DB6-C4CA-F91C26930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BDB36-66AD-6E54-018F-EB911C73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803D-5DFE-2A42-9B14-29C581E0F4DD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9D917-BFF0-3FBF-E562-CA01B65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2C38-EF55-B43B-9391-A3CDF2E6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3A3D-311F-B24A-BB41-081E31FD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1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E85F30-EFA2-55F9-7960-4CAEB4B88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B83AD-0115-BCF6-A25B-9B22B6F92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02937-B1B3-5D55-02B8-161D0E7C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803D-5DFE-2A42-9B14-29C581E0F4DD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A9AC2-C29C-5785-894D-34A60F76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5CCED-A10A-C9F4-1195-67C2BFCB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3A3D-311F-B24A-BB41-081E31FD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5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55300" y="53397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rgbClr val="0060C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55300" y="127195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Char char="●"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1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3BE5-4FD2-9BB1-F3DA-6BA4DCE80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C0BEA-C5E4-1813-5588-96BA8D995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F9258-A4D5-6D5F-F042-538FD308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803D-5DFE-2A42-9B14-29C581E0F4DD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078C0-3412-411B-81E1-08968E63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DD1DE-49B8-0015-68F4-636ADBED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3A3D-311F-B24A-BB41-081E31FD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9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3B49-9DA5-11A3-99E1-32A6AB15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61F63-E46E-B4BD-72F3-A8217941B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E298D-5C09-0C1F-C1BE-28D7DFBC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803D-5DFE-2A42-9B14-29C581E0F4DD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A7BE2-F72F-E6FE-7B3C-B4B10241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6C514-DAC1-C0C8-E705-E9F6558F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3A3D-311F-B24A-BB41-081E31FD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9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2EED-EE4F-AB7F-37B0-DF6B052E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24B23-5990-3A8F-DD22-CFF94EE48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E865B-B052-6263-2F1F-E0F4A45B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803D-5DFE-2A42-9B14-29C581E0F4DD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F37E-6E32-BB60-C8B9-BA81C4BE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69B3-9F6C-EA75-1447-1226BD8C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3A3D-311F-B24A-BB41-081E31FD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17EE-0EBF-133D-B3BB-C8C2C19F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35816-4CA1-7BF2-75EC-12284F78A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4657D-E255-36A0-43F4-D8C23ECD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0D321-B2D0-FBF7-6CF5-1243B0F5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803D-5DFE-2A42-9B14-29C581E0F4DD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72B94-F7BA-7CBE-34F5-264B6A91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0BA88-02C4-4552-86D2-690E5335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3A3D-311F-B24A-BB41-081E31FD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82FB-DEA1-8DB0-60D0-771FE77A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8A9CD-C0B7-E5B4-18B5-8068359F2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BDBA6-51E8-59A5-ED52-6FD7B9AE5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47496-223C-EBE2-420A-0597286E2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836A5-3B28-AFB7-D54A-CA0D78DA8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38FF5-95B9-073A-9BFE-7AA13478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803D-5DFE-2A42-9B14-29C581E0F4DD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D25471-F7AB-AE66-62F8-29148927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9E942-DEBF-4FC2-D2C6-155B6DD3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3A3D-311F-B24A-BB41-081E31FD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39838-58DD-E0E5-82EE-46A21401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FB52D-CD21-EFB8-6554-95323B85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803D-5DFE-2A42-9B14-29C581E0F4DD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48EC9-34EF-17CF-8B50-876ED483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DA2D0-3528-317A-DD85-9B06F9A9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3A3D-311F-B24A-BB41-081E31FD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6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0C05AF-6FE0-2971-E81D-CC4921B4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76B3E-24E5-D86A-ADEB-E9A51B3E8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E8A2D-E4F1-2C63-AD80-E840E6A95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803D-5DFE-2A42-9B14-29C581E0F4DD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095D1-CFD9-48FD-DA06-AEE468A95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1903A-0388-4DE7-8FBD-B7EF5643F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3A3D-311F-B24A-BB41-081E31FD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2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pts.cha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963" y="0"/>
            <a:ext cx="2332037" cy="58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E3CDB8-42CB-9423-84BB-5F7F74BA9DA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25780" y="1771650"/>
            <a:ext cx="7772400" cy="16002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Module 3:  Using Prompt Engineering</a:t>
            </a:r>
            <a:br>
              <a:rPr lang="en-US" sz="3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7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4c0cbb663_1_0"/>
          <p:cNvSpPr/>
          <p:nvPr/>
        </p:nvSpPr>
        <p:spPr>
          <a:xfrm>
            <a:off x="1485036" y="392081"/>
            <a:ext cx="4897149" cy="4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/>
          </a:p>
        </p:txBody>
      </p:sp>
      <p:sp>
        <p:nvSpPr>
          <p:cNvPr id="55" name="Google Shape;55;g74c0cbb663_1_0"/>
          <p:cNvSpPr txBox="1"/>
          <p:nvPr/>
        </p:nvSpPr>
        <p:spPr>
          <a:xfrm>
            <a:off x="1330588" y="165468"/>
            <a:ext cx="6482824" cy="29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35" tIns="52169" rIns="61235" bIns="30617" anchor="t" anchorCtr="0">
            <a:noAutofit/>
          </a:bodyPr>
          <a:lstStyle/>
          <a:p>
            <a:pPr>
              <a:lnSpc>
                <a:spcPct val="93000"/>
              </a:lnSpc>
              <a:buSzPts val="3600"/>
            </a:pPr>
            <a:endParaRPr sz="2041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BD12D-E5C5-D6C0-39A2-276E56A12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00" t="9210" r="17732" b="16593"/>
          <a:stretch/>
        </p:blipFill>
        <p:spPr>
          <a:xfrm>
            <a:off x="2582468" y="1422484"/>
            <a:ext cx="4409137" cy="34288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0D269-9124-D44C-A762-A00C9A11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822940"/>
            <a:ext cx="7433400" cy="396300"/>
          </a:xfrm>
        </p:spPr>
        <p:txBody>
          <a:bodyPr/>
          <a:lstStyle/>
          <a:p>
            <a:r>
              <a:rPr lang="en-US" sz="3200" b="1" dirty="0"/>
              <a:t>Example 5 – Ideas without Prompt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1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F3745C-A1F9-8996-9F6B-CB01F77F7383}"/>
              </a:ext>
            </a:extLst>
          </p:cNvPr>
          <p:cNvSpPr/>
          <p:nvPr/>
        </p:nvSpPr>
        <p:spPr>
          <a:xfrm>
            <a:off x="2677213" y="1228771"/>
            <a:ext cx="3927944" cy="3354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Google Shape;53;g74c0cbb663_1_0"/>
          <p:cNvSpPr/>
          <p:nvPr/>
        </p:nvSpPr>
        <p:spPr>
          <a:xfrm>
            <a:off x="1485036" y="392081"/>
            <a:ext cx="4897149" cy="4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/>
          </a:p>
        </p:txBody>
      </p:sp>
      <p:sp>
        <p:nvSpPr>
          <p:cNvPr id="55" name="Google Shape;55;g74c0cbb663_1_0"/>
          <p:cNvSpPr txBox="1"/>
          <p:nvPr/>
        </p:nvSpPr>
        <p:spPr>
          <a:xfrm>
            <a:off x="1296033" y="415768"/>
            <a:ext cx="6482824" cy="29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35" tIns="52169" rIns="61235" bIns="30617" anchor="t" anchorCtr="0">
            <a:noAutofit/>
          </a:bodyPr>
          <a:lstStyle/>
          <a:p>
            <a:pPr>
              <a:lnSpc>
                <a:spcPct val="93000"/>
              </a:lnSpc>
              <a:buSzPts val="3600"/>
            </a:pPr>
            <a:endParaRPr sz="2041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115C2-E6B2-FDD9-329A-B8847CF90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96" t="6380" r="12440" b="31327"/>
          <a:stretch/>
        </p:blipFill>
        <p:spPr>
          <a:xfrm>
            <a:off x="2725855" y="1277289"/>
            <a:ext cx="3845203" cy="2403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4E124-5827-16EB-7E1A-D657299FE2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34" t="41835" r="15213" b="35682"/>
          <a:stretch/>
        </p:blipFill>
        <p:spPr>
          <a:xfrm>
            <a:off x="2839412" y="3676484"/>
            <a:ext cx="3542773" cy="867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DFE52C-D8AC-27C9-64B8-C4068D9C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750436"/>
            <a:ext cx="7433400" cy="396300"/>
          </a:xfrm>
        </p:spPr>
        <p:txBody>
          <a:bodyPr/>
          <a:lstStyle/>
          <a:p>
            <a:r>
              <a:rPr lang="en-US" sz="3200" b="1" dirty="0"/>
              <a:t>Example 5 – Ideas with Prompt Engineering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18A6D-5E53-DA5F-70CB-7365D1D133F9}"/>
              </a:ext>
            </a:extLst>
          </p:cNvPr>
          <p:cNvSpPr/>
          <p:nvPr/>
        </p:nvSpPr>
        <p:spPr>
          <a:xfrm>
            <a:off x="2725855" y="3676484"/>
            <a:ext cx="134207" cy="867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1BD78-CEFB-5935-4FE7-92D67F4092FE}"/>
              </a:ext>
            </a:extLst>
          </p:cNvPr>
          <p:cNvSpPr/>
          <p:nvPr/>
        </p:nvSpPr>
        <p:spPr>
          <a:xfrm>
            <a:off x="6382185" y="3680088"/>
            <a:ext cx="188873" cy="867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4c0cbb663_1_0"/>
          <p:cNvSpPr/>
          <p:nvPr/>
        </p:nvSpPr>
        <p:spPr>
          <a:xfrm>
            <a:off x="1479636" y="415768"/>
            <a:ext cx="4897149" cy="4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/>
          </a:p>
        </p:txBody>
      </p:sp>
      <p:sp>
        <p:nvSpPr>
          <p:cNvPr id="55" name="Google Shape;55;g74c0cbb663_1_0"/>
          <p:cNvSpPr txBox="1"/>
          <p:nvPr/>
        </p:nvSpPr>
        <p:spPr>
          <a:xfrm>
            <a:off x="1479635" y="415767"/>
            <a:ext cx="4977163" cy="43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35" tIns="52169" rIns="61235" bIns="30617" anchor="t" anchorCtr="0">
            <a:noAutofit/>
          </a:bodyPr>
          <a:lstStyle/>
          <a:p>
            <a:pPr>
              <a:lnSpc>
                <a:spcPct val="93000"/>
              </a:lnSpc>
              <a:buSzPts val="3600"/>
            </a:pPr>
            <a:endParaRPr sz="2041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FA86B-C1D4-0465-7612-8A15C4787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9" t="13934" r="19853" b="61981"/>
          <a:stretch/>
        </p:blipFill>
        <p:spPr>
          <a:xfrm>
            <a:off x="971821" y="1084437"/>
            <a:ext cx="5028386" cy="10415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561D18-EABC-1E75-14E6-B9BC8D5F63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69" t="30473" r="19280" b="42530"/>
          <a:stretch/>
        </p:blipFill>
        <p:spPr>
          <a:xfrm>
            <a:off x="3571484" y="2367200"/>
            <a:ext cx="4662612" cy="11337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D4424-40B3-EEF5-5A5B-1B0D1E35EF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31" t="34183" r="19158" b="38821"/>
          <a:stretch/>
        </p:blipFill>
        <p:spPr>
          <a:xfrm>
            <a:off x="971821" y="3738680"/>
            <a:ext cx="4795454" cy="112361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DD2B8-DF31-3E5A-9A96-BC5E19C2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Prompts for Inspiration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0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4c0cbb663_1_0"/>
          <p:cNvSpPr/>
          <p:nvPr/>
        </p:nvSpPr>
        <p:spPr>
          <a:xfrm>
            <a:off x="1485036" y="392081"/>
            <a:ext cx="4897149" cy="4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/>
          </a:p>
        </p:txBody>
      </p:sp>
      <p:sp>
        <p:nvSpPr>
          <p:cNvPr id="54" name="Google Shape;54;g74c0cbb663_1_0"/>
          <p:cNvSpPr txBox="1"/>
          <p:nvPr/>
        </p:nvSpPr>
        <p:spPr>
          <a:xfrm>
            <a:off x="4440226" y="1166523"/>
            <a:ext cx="3048063" cy="35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3200"/>
            </a:pPr>
            <a:endParaRPr sz="953"/>
          </a:p>
        </p:txBody>
      </p:sp>
      <p:sp>
        <p:nvSpPr>
          <p:cNvPr id="55" name="Google Shape;55;g74c0cbb663_1_0"/>
          <p:cNvSpPr txBox="1"/>
          <p:nvPr/>
        </p:nvSpPr>
        <p:spPr>
          <a:xfrm>
            <a:off x="1479636" y="519390"/>
            <a:ext cx="5132699" cy="32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35" tIns="52169" rIns="61235" bIns="30617" anchor="t" anchorCtr="0">
            <a:noAutofit/>
          </a:bodyPr>
          <a:lstStyle/>
          <a:p>
            <a:pPr>
              <a:lnSpc>
                <a:spcPct val="93000"/>
              </a:lnSpc>
              <a:buSzPts val="3600"/>
            </a:pPr>
            <a:endParaRPr sz="2041" b="1" dirty="0"/>
          </a:p>
        </p:txBody>
      </p:sp>
      <p:sp>
        <p:nvSpPr>
          <p:cNvPr id="56" name="Google Shape;56;g74c0cbb663_1_0"/>
          <p:cNvSpPr txBox="1"/>
          <p:nvPr/>
        </p:nvSpPr>
        <p:spPr>
          <a:xfrm>
            <a:off x="1576497" y="1338185"/>
            <a:ext cx="5991006" cy="321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marL="345643" indent="-311079">
              <a:lnSpc>
                <a:spcPct val="115000"/>
              </a:lnSpc>
              <a:buClr>
                <a:srgbClr val="222222"/>
              </a:buClr>
              <a:buSzPts val="2800"/>
              <a:buFont typeface="Arial" panose="020B0604020202020204" pitchFamily="34" charset="0"/>
              <a:buChar char="•"/>
            </a:pPr>
            <a:endParaRPr lang="en-US" sz="1905" dirty="0">
              <a:solidFill>
                <a:srgbClr val="222222"/>
              </a:solidFill>
            </a:endParaRP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sz="1905" dirty="0">
              <a:solidFill>
                <a:srgbClr val="22222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FC2CE-10A4-64E0-9B28-8C3DEB35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481692"/>
            <a:ext cx="7433400" cy="396300"/>
          </a:xfrm>
        </p:spPr>
        <p:txBody>
          <a:bodyPr/>
          <a:lstStyle/>
          <a:p>
            <a:r>
              <a:rPr lang="en-US" sz="3200" b="1" dirty="0"/>
              <a:t>Techniques for Prompt Engineering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113FC-0045-E270-84EB-614E8BD7A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164189"/>
            <a:ext cx="5757035" cy="30339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dirty="0"/>
              <a:t>Provide the Audience </a:t>
            </a:r>
          </a:p>
          <a:p>
            <a:pPr>
              <a:lnSpc>
                <a:spcPct val="125000"/>
              </a:lnSpc>
            </a:pPr>
            <a:r>
              <a:rPr lang="en-US" dirty="0"/>
              <a:t>Give direction on tone of voice </a:t>
            </a:r>
          </a:p>
          <a:p>
            <a:pPr>
              <a:lnSpc>
                <a:spcPct val="125000"/>
              </a:lnSpc>
            </a:pPr>
            <a:r>
              <a:rPr lang="en-US" dirty="0"/>
              <a:t>Share purpose for the content </a:t>
            </a:r>
          </a:p>
          <a:p>
            <a:pPr>
              <a:lnSpc>
                <a:spcPct val="125000"/>
              </a:lnSpc>
            </a:pPr>
            <a:r>
              <a:rPr lang="en-US" dirty="0"/>
              <a:t>Include areas of focus and audience challenges </a:t>
            </a:r>
          </a:p>
          <a:p>
            <a:pPr>
              <a:lnSpc>
                <a:spcPct val="125000"/>
              </a:lnSpc>
            </a:pPr>
            <a:r>
              <a:rPr lang="en-US" dirty="0"/>
              <a:t>Include preferred length  </a:t>
            </a:r>
          </a:p>
          <a:p>
            <a:pPr>
              <a:lnSpc>
                <a:spcPct val="125000"/>
              </a:lnSpc>
            </a:pPr>
            <a:r>
              <a:rPr lang="en-US" dirty="0"/>
              <a:t>Use “Act As” to set the stage</a:t>
            </a:r>
          </a:p>
          <a:p>
            <a:pPr>
              <a:lnSpc>
                <a:spcPct val="125000"/>
              </a:lnSpc>
            </a:pPr>
            <a:r>
              <a:rPr lang="en-US" dirty="0"/>
              <a:t>Ask follow up questions to refine and expand </a:t>
            </a:r>
          </a:p>
          <a:p>
            <a:pPr>
              <a:lnSpc>
                <a:spcPct val="125000"/>
              </a:lnSpc>
            </a:pPr>
            <a:r>
              <a:rPr lang="en-US" dirty="0"/>
              <a:t>Don’t include too much information  </a:t>
            </a:r>
          </a:p>
          <a:p>
            <a:endParaRPr lang="en-US" dirty="0"/>
          </a:p>
        </p:txBody>
      </p:sp>
      <p:pic>
        <p:nvPicPr>
          <p:cNvPr id="16386" name="Picture 2" descr="Apart From The Basic Data Collection Tools Like Kobo - Recoleccion De  Informacion Png Transparent PNG - 1600x911 - Free Download on NicePNG">
            <a:extLst>
              <a:ext uri="{FF2B5EF4-FFF2-40B4-BE49-F238E27FC236}">
                <a16:creationId xmlns:a16="http://schemas.microsoft.com/office/drawing/2014/main" id="{E1766F84-6F05-9329-C5D8-85459D07A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739969"/>
            <a:ext cx="3374734" cy="19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6,874 Data Funnel Stock Photos, Pictures &amp; Royalty-Free Images - iStock |  Data funnel icon, Big data funnel, Data funnel vector">
            <a:extLst>
              <a:ext uri="{FF2B5EF4-FFF2-40B4-BE49-F238E27FC236}">
                <a16:creationId xmlns:a16="http://schemas.microsoft.com/office/drawing/2014/main" id="{2351B520-9EF0-F856-90E7-9A76AEF885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9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4c0cbb663_1_0"/>
          <p:cNvSpPr/>
          <p:nvPr/>
        </p:nvSpPr>
        <p:spPr>
          <a:xfrm>
            <a:off x="1485036" y="392081"/>
            <a:ext cx="4897149" cy="4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/>
          </a:p>
        </p:txBody>
      </p:sp>
      <p:sp>
        <p:nvSpPr>
          <p:cNvPr id="54" name="Google Shape;54;g74c0cbb663_1_0"/>
          <p:cNvSpPr txBox="1"/>
          <p:nvPr/>
        </p:nvSpPr>
        <p:spPr>
          <a:xfrm>
            <a:off x="4440226" y="1166523"/>
            <a:ext cx="3048063" cy="35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3200"/>
            </a:pPr>
            <a:endParaRPr sz="953"/>
          </a:p>
        </p:txBody>
      </p:sp>
      <p:sp>
        <p:nvSpPr>
          <p:cNvPr id="55" name="Google Shape;55;g74c0cbb663_1_0"/>
          <p:cNvSpPr txBox="1"/>
          <p:nvPr/>
        </p:nvSpPr>
        <p:spPr>
          <a:xfrm>
            <a:off x="1485036" y="123797"/>
            <a:ext cx="5046290" cy="43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35" tIns="52169" rIns="61235" bIns="30617" anchor="t" anchorCtr="0">
            <a:noAutofit/>
          </a:bodyPr>
          <a:lstStyle/>
          <a:p>
            <a:pPr>
              <a:lnSpc>
                <a:spcPct val="93000"/>
              </a:lnSpc>
              <a:buSzPts val="3600"/>
            </a:pPr>
            <a:r>
              <a:rPr lang="en-US" sz="2041" b="1" dirty="0"/>
              <a:t> </a:t>
            </a:r>
            <a:endParaRPr sz="2041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EFC7F-9693-0E46-3985-B0536986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Improving </a:t>
            </a:r>
            <a:r>
              <a:rPr lang="en-US" sz="3200" b="1"/>
              <a:t>Your Prompt </a:t>
            </a:r>
            <a:r>
              <a:rPr lang="en-US" sz="3200" b="1" dirty="0"/>
              <a:t>Engineering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5B333-DB4B-1458-BB8F-B8A3A918B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your chat engineering when not on a deadline</a:t>
            </a:r>
          </a:p>
          <a:p>
            <a:r>
              <a:rPr lang="en-US" dirty="0"/>
              <a:t>Have fun and experiment </a:t>
            </a:r>
          </a:p>
          <a:p>
            <a:endParaRPr lang="en-US" dirty="0"/>
          </a:p>
          <a:p>
            <a:r>
              <a:rPr lang="en-US" sz="2000" dirty="0">
                <a:solidFill>
                  <a:srgbClr val="222222"/>
                </a:solidFill>
              </a:rPr>
              <a:t>Look at prompt guides for ideas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ECE9C-F18A-F376-D499-9EB4F277FA5C}"/>
              </a:ext>
            </a:extLst>
          </p:cNvPr>
          <p:cNvSpPr txBox="1"/>
          <p:nvPr/>
        </p:nvSpPr>
        <p:spPr>
          <a:xfrm>
            <a:off x="1485036" y="2571750"/>
            <a:ext cx="5626964" cy="1124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5" indent="-285750">
              <a:lnSpc>
                <a:spcPct val="115000"/>
              </a:lnSpc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hlinkClick r:id="rId3"/>
              </a:rPr>
              <a:t>https://prompts.chat</a:t>
            </a:r>
          </a:p>
          <a:p>
            <a:pPr marL="285750" lvl="5" indent="-285750">
              <a:lnSpc>
                <a:spcPct val="115000"/>
              </a:lnSpc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hlinkClick r:id="rId3"/>
              </a:rPr>
              <a:t>https://pathofex.com/best-chatgpt-prompts/ </a:t>
            </a:r>
          </a:p>
          <a:p>
            <a:pPr marL="285750" lvl="5" indent="-285750">
              <a:lnSpc>
                <a:spcPct val="115000"/>
              </a:lnSpc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hlinkClick r:id="rId3"/>
              </a:rPr>
              <a:t>https://quickref.me/chatgpt/</a:t>
            </a:r>
            <a:r>
              <a:rPr lang="en-US" sz="2000" dirty="0">
                <a:solidFill>
                  <a:srgbClr val="222222"/>
                </a:solidFill>
              </a:rPr>
              <a:t> </a:t>
            </a:r>
          </a:p>
        </p:txBody>
      </p:sp>
      <p:pic>
        <p:nvPicPr>
          <p:cNvPr id="6" name="Picture 2" descr="Tips PNG Transparent Images - PNG All">
            <a:extLst>
              <a:ext uri="{FF2B5EF4-FFF2-40B4-BE49-F238E27FC236}">
                <a16:creationId xmlns:a16="http://schemas.microsoft.com/office/drawing/2014/main" id="{1A8D5240-8DA3-621D-51E5-DCB5CC96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63" y="3015166"/>
            <a:ext cx="2730704" cy="21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6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g76ef57c01f_0_7">
            <a:extLst>
              <a:ext uri="{FF2B5EF4-FFF2-40B4-BE49-F238E27FC236}">
                <a16:creationId xmlns:a16="http://schemas.microsoft.com/office/drawing/2014/main" id="{A0FFA478-F13C-4EA4-A379-29DB51E894AF}"/>
              </a:ext>
            </a:extLst>
          </p:cNvPr>
          <p:cNvSpPr txBox="1"/>
          <p:nvPr/>
        </p:nvSpPr>
        <p:spPr>
          <a:xfrm>
            <a:off x="5767497" y="240060"/>
            <a:ext cx="5991006" cy="321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marL="311079" indent="-311079">
              <a:lnSpc>
                <a:spcPct val="115000"/>
              </a:lnSpc>
              <a:buSzPts val="2800"/>
              <a:buFont typeface="Arial" panose="020B0604020202020204" pitchFamily="34" charset="0"/>
              <a:buChar char="•"/>
            </a:pPr>
            <a:endParaRPr sz="1905" dirty="0">
              <a:solidFill>
                <a:srgbClr val="22222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1F1EF-F919-8D82-D322-CF436C46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417860"/>
            <a:ext cx="7433400" cy="3963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FF2DD-BADF-3987-0FFB-EF4DC5AD6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054800"/>
            <a:ext cx="7433400" cy="3033900"/>
          </a:xfrm>
        </p:spPr>
        <p:txBody>
          <a:bodyPr/>
          <a:lstStyle/>
          <a:p>
            <a:pPr marL="311079" indent="-311079">
              <a:lnSpc>
                <a:spcPct val="115000"/>
              </a:lnSpc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</a:rPr>
              <a:t>Prompt Engineering is the key to using AI Writing Tools most effectivity. </a:t>
            </a:r>
          </a:p>
          <a:p>
            <a:pPr marL="311079" indent="-311079">
              <a:lnSpc>
                <a:spcPct val="115000"/>
              </a:lnSpc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</a:rPr>
              <a:t>Provide context, audience, purpose, challenges and tone.  </a:t>
            </a:r>
          </a:p>
          <a:p>
            <a:pPr marL="311079" indent="-311079">
              <a:lnSpc>
                <a:spcPct val="115000"/>
              </a:lnSpc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</a:rPr>
              <a:t>Ask follow up questions about your responses for best results. </a:t>
            </a:r>
          </a:p>
          <a:p>
            <a:pPr marL="311079" indent="-311079">
              <a:lnSpc>
                <a:spcPct val="115000"/>
              </a:lnSpc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</a:rPr>
              <a:t>Spend time practicing prompt engineering</a:t>
            </a:r>
            <a:endParaRPr lang="en-US" dirty="0"/>
          </a:p>
        </p:txBody>
      </p:sp>
      <p:pic>
        <p:nvPicPr>
          <p:cNvPr id="18436" name="Picture 4" descr="28,533 Summary Word Stock Photos, Pictures &amp; Royalty-Free Images - iStock">
            <a:extLst>
              <a:ext uri="{FF2B5EF4-FFF2-40B4-BE49-F238E27FC236}">
                <a16:creationId xmlns:a16="http://schemas.microsoft.com/office/drawing/2014/main" id="{1915B248-2604-140A-7675-5DDAE104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14183" r="8465"/>
          <a:stretch/>
        </p:blipFill>
        <p:spPr bwMode="auto">
          <a:xfrm>
            <a:off x="6362700" y="3276600"/>
            <a:ext cx="27813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lvl="0" algn="r" rtl="0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Google Shape;45;p3">
            <a:extLst>
              <a:ext uri="{FF2B5EF4-FFF2-40B4-BE49-F238E27FC236}">
                <a16:creationId xmlns:a16="http://schemas.microsoft.com/office/drawing/2014/main" id="{83CA26ED-348A-CF37-B48A-64246941D60E}"/>
              </a:ext>
            </a:extLst>
          </p:cNvPr>
          <p:cNvSpPr/>
          <p:nvPr/>
        </p:nvSpPr>
        <p:spPr>
          <a:xfrm>
            <a:off x="1485036" y="392081"/>
            <a:ext cx="4897234" cy="48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0B2C29-7070-571D-B275-C0A4DEB0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78" y="506070"/>
            <a:ext cx="7433400" cy="396300"/>
          </a:xfrm>
        </p:spPr>
        <p:txBody>
          <a:bodyPr/>
          <a:lstStyle/>
          <a:p>
            <a:r>
              <a:rPr lang="en-US" dirty="0"/>
              <a:t>What you will learn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2BEB73-94D6-EC0E-0F42-21F158CC33EE}"/>
              </a:ext>
            </a:extLst>
          </p:cNvPr>
          <p:cNvSpPr/>
          <p:nvPr/>
        </p:nvSpPr>
        <p:spPr>
          <a:xfrm>
            <a:off x="995000" y="1201908"/>
            <a:ext cx="6525940" cy="482600"/>
          </a:xfrm>
          <a:prstGeom prst="rect">
            <a:avLst/>
          </a:prstGeom>
          <a:solidFill>
            <a:schemeClr val="accent1">
              <a:lumMod val="50000"/>
              <a:alpha val="2422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Google Shape;122;p17">
            <a:extLst>
              <a:ext uri="{FF2B5EF4-FFF2-40B4-BE49-F238E27FC236}">
                <a16:creationId xmlns:a16="http://schemas.microsoft.com/office/drawing/2014/main" id="{F28A8218-BF5D-A108-9F4D-7CBD2F5E8C3A}"/>
              </a:ext>
            </a:extLst>
          </p:cNvPr>
          <p:cNvSpPr txBox="1">
            <a:spLocks/>
          </p:cNvSpPr>
          <p:nvPr/>
        </p:nvSpPr>
        <p:spPr>
          <a:xfrm>
            <a:off x="1051248" y="1201908"/>
            <a:ext cx="5006652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34564" indent="0">
              <a:lnSpc>
                <a:spcPct val="115000"/>
              </a:lnSpc>
              <a:buClr>
                <a:srgbClr val="222222"/>
              </a:buClr>
              <a:buSzPts val="2800"/>
              <a:buNone/>
            </a:pPr>
            <a:r>
              <a:rPr lang="en-US" sz="2400" dirty="0">
                <a:solidFill>
                  <a:srgbClr val="22222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Prompt Engineering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444AF-1632-D67E-B58A-1D018FCA2A34}"/>
              </a:ext>
            </a:extLst>
          </p:cNvPr>
          <p:cNvSpPr/>
          <p:nvPr/>
        </p:nvSpPr>
        <p:spPr>
          <a:xfrm>
            <a:off x="995000" y="1809075"/>
            <a:ext cx="6525940" cy="883326"/>
          </a:xfrm>
          <a:prstGeom prst="rect">
            <a:avLst/>
          </a:prstGeom>
          <a:solidFill>
            <a:schemeClr val="accent1">
              <a:lumMod val="40000"/>
              <a:lumOff val="60000"/>
              <a:alpha val="6786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Google Shape;122;p17">
            <a:extLst>
              <a:ext uri="{FF2B5EF4-FFF2-40B4-BE49-F238E27FC236}">
                <a16:creationId xmlns:a16="http://schemas.microsoft.com/office/drawing/2014/main" id="{F724F947-BE4E-031E-F61A-1781B6D18BBB}"/>
              </a:ext>
            </a:extLst>
          </p:cNvPr>
          <p:cNvSpPr txBox="1">
            <a:spLocks/>
          </p:cNvSpPr>
          <p:nvPr/>
        </p:nvSpPr>
        <p:spPr>
          <a:xfrm>
            <a:off x="1051248" y="1809074"/>
            <a:ext cx="6286812" cy="45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lnSpc>
                <a:spcPct val="115000"/>
              </a:lnSpc>
              <a:buClr>
                <a:srgbClr val="222222"/>
              </a:buClr>
              <a:buSzPts val="2800"/>
              <a:buNone/>
            </a:pPr>
            <a:r>
              <a:rPr lang="en-US" sz="2400" dirty="0">
                <a:solidFill>
                  <a:srgbClr val="22222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its essential for getting the most from AI writing tools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BA4DE4-F06F-721D-662E-63ACF4722507}"/>
              </a:ext>
            </a:extLst>
          </p:cNvPr>
          <p:cNvSpPr/>
          <p:nvPr/>
        </p:nvSpPr>
        <p:spPr>
          <a:xfrm>
            <a:off x="994999" y="2774144"/>
            <a:ext cx="6525939" cy="482600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Google Shape;122;p17">
            <a:extLst>
              <a:ext uri="{FF2B5EF4-FFF2-40B4-BE49-F238E27FC236}">
                <a16:creationId xmlns:a16="http://schemas.microsoft.com/office/drawing/2014/main" id="{C87D9661-2E55-6088-E822-97BCC8513BEB}"/>
              </a:ext>
            </a:extLst>
          </p:cNvPr>
          <p:cNvSpPr txBox="1">
            <a:spLocks/>
          </p:cNvSpPr>
          <p:nvPr/>
        </p:nvSpPr>
        <p:spPr>
          <a:xfrm>
            <a:off x="1051248" y="2774144"/>
            <a:ext cx="5006652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34564" indent="0">
              <a:lnSpc>
                <a:spcPts val="3580"/>
              </a:lnSpc>
              <a:buClr>
                <a:srgbClr val="00B050"/>
              </a:buClr>
              <a:buSzPct val="100000"/>
              <a:buNone/>
            </a:pPr>
            <a:r>
              <a:rPr lang="en-US" sz="2400" dirty="0">
                <a:solidFill>
                  <a:srgbClr val="22222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Techniques for prompt engineering</a:t>
            </a:r>
            <a:endParaRPr lang="en-US" dirty="0">
              <a:solidFill>
                <a:srgbClr val="22222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BC1362-CD24-C527-A056-2BFC3167288E}"/>
              </a:ext>
            </a:extLst>
          </p:cNvPr>
          <p:cNvSpPr/>
          <p:nvPr/>
        </p:nvSpPr>
        <p:spPr>
          <a:xfrm>
            <a:off x="995000" y="3381310"/>
            <a:ext cx="6525938" cy="482600"/>
          </a:xfrm>
          <a:prstGeom prst="rect">
            <a:avLst/>
          </a:prstGeom>
          <a:solidFill>
            <a:schemeClr val="accent1">
              <a:lumMod val="40000"/>
              <a:lumOff val="60000"/>
              <a:alpha val="31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Google Shape;122;p17">
            <a:extLst>
              <a:ext uri="{FF2B5EF4-FFF2-40B4-BE49-F238E27FC236}">
                <a16:creationId xmlns:a16="http://schemas.microsoft.com/office/drawing/2014/main" id="{96B62EC2-D07E-146A-FF31-A20AE21F58D6}"/>
              </a:ext>
            </a:extLst>
          </p:cNvPr>
          <p:cNvSpPr txBox="1">
            <a:spLocks/>
          </p:cNvSpPr>
          <p:nvPr/>
        </p:nvSpPr>
        <p:spPr>
          <a:xfrm>
            <a:off x="1051248" y="3381310"/>
            <a:ext cx="704553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lnSpc>
                <a:spcPct val="115000"/>
              </a:lnSpc>
              <a:buClr>
                <a:srgbClr val="222222"/>
              </a:buClr>
              <a:buSzPts val="2800"/>
              <a:buNone/>
            </a:pPr>
            <a:r>
              <a:rPr lang="en-US" sz="2400" dirty="0">
                <a:solidFill>
                  <a:srgbClr val="22222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Sources for inspiration for </a:t>
            </a:r>
            <a:r>
              <a:rPr lang="en-US" dirty="0">
                <a:solidFill>
                  <a:srgbClr val="22222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US" sz="2400" dirty="0">
                <a:solidFill>
                  <a:srgbClr val="22222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rompt Engineering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4c0cbb663_1_0"/>
          <p:cNvSpPr/>
          <p:nvPr/>
        </p:nvSpPr>
        <p:spPr>
          <a:xfrm>
            <a:off x="1485036" y="392081"/>
            <a:ext cx="4897149" cy="4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/>
          </a:p>
        </p:txBody>
      </p:sp>
      <p:sp>
        <p:nvSpPr>
          <p:cNvPr id="54" name="Google Shape;54;g74c0cbb663_1_0"/>
          <p:cNvSpPr txBox="1"/>
          <p:nvPr/>
        </p:nvSpPr>
        <p:spPr>
          <a:xfrm>
            <a:off x="4440226" y="1166523"/>
            <a:ext cx="3048063" cy="35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3200"/>
            </a:pPr>
            <a:endParaRPr sz="953"/>
          </a:p>
        </p:txBody>
      </p:sp>
      <p:sp>
        <p:nvSpPr>
          <p:cNvPr id="55" name="Google Shape;55;g74c0cbb663_1_0"/>
          <p:cNvSpPr txBox="1"/>
          <p:nvPr/>
        </p:nvSpPr>
        <p:spPr>
          <a:xfrm>
            <a:off x="1479636" y="437446"/>
            <a:ext cx="3852688" cy="40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35" tIns="52169" rIns="61235" bIns="30617" anchor="t" anchorCtr="0">
            <a:noAutofit/>
          </a:bodyPr>
          <a:lstStyle/>
          <a:p>
            <a:pPr>
              <a:lnSpc>
                <a:spcPct val="93000"/>
              </a:lnSpc>
              <a:buSzPts val="3600"/>
            </a:pPr>
            <a:endParaRPr sz="2041" b="1" dirty="0"/>
          </a:p>
        </p:txBody>
      </p:sp>
      <p:sp>
        <p:nvSpPr>
          <p:cNvPr id="56" name="Google Shape;56;g74c0cbb663_1_0"/>
          <p:cNvSpPr txBox="1"/>
          <p:nvPr/>
        </p:nvSpPr>
        <p:spPr>
          <a:xfrm>
            <a:off x="1497360" y="1406223"/>
            <a:ext cx="5991006" cy="321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905" dirty="0">
              <a:solidFill>
                <a:srgbClr val="222222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905" dirty="0">
              <a:solidFill>
                <a:srgbClr val="222222"/>
              </a:solidFill>
            </a:endParaRP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sz="1905" dirty="0">
              <a:solidFill>
                <a:srgbClr val="22222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03080-3077-7E63-90DC-0FA92662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460522"/>
            <a:ext cx="7433400" cy="396300"/>
          </a:xfrm>
        </p:spPr>
        <p:txBody>
          <a:bodyPr/>
          <a:lstStyle/>
          <a:p>
            <a:r>
              <a:rPr lang="en-US" sz="3200" b="1" dirty="0"/>
              <a:t>What is Prompt Engineering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3C8A2-D6D6-0D2D-1B2A-9293D2E14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02" y="1190027"/>
            <a:ext cx="7433400" cy="3033900"/>
          </a:xfrm>
        </p:spPr>
        <p:txBody>
          <a:bodyPr/>
          <a:lstStyle/>
          <a:p>
            <a:r>
              <a:rPr lang="en-US" dirty="0"/>
              <a:t>The quality of the responses from AI writing tools depends totally on the information that you feed to the tool in the prompt. Vague prompts get generic results. </a:t>
            </a:r>
          </a:p>
          <a:p>
            <a:endParaRPr lang="en-US" dirty="0"/>
          </a:p>
          <a:p>
            <a:r>
              <a:rPr lang="en-US" dirty="0"/>
              <a:t>Prompt Engineering is crafting your prompt to improve the tool’s response. By providing more information and context in the prompt, you get a more customized and relevant response. </a:t>
            </a:r>
          </a:p>
          <a:p>
            <a:endParaRPr lang="en-US" dirty="0"/>
          </a:p>
          <a:p>
            <a:r>
              <a:rPr lang="en-US" dirty="0"/>
              <a:t>Great prompts give clear direction, stay on topic and provide context.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4c0cbb663_1_0"/>
          <p:cNvSpPr/>
          <p:nvPr/>
        </p:nvSpPr>
        <p:spPr>
          <a:xfrm>
            <a:off x="1485036" y="392081"/>
            <a:ext cx="4897149" cy="4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/>
          </a:p>
        </p:txBody>
      </p:sp>
      <p:sp>
        <p:nvSpPr>
          <p:cNvPr id="55" name="Google Shape;55;g74c0cbb663_1_0"/>
          <p:cNvSpPr txBox="1"/>
          <p:nvPr/>
        </p:nvSpPr>
        <p:spPr>
          <a:xfrm>
            <a:off x="1479635" y="415767"/>
            <a:ext cx="4977163" cy="43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35" tIns="52169" rIns="61235" bIns="30617" anchor="t" anchorCtr="0">
            <a:noAutofit/>
          </a:bodyPr>
          <a:lstStyle/>
          <a:p>
            <a:pPr>
              <a:lnSpc>
                <a:spcPct val="93000"/>
              </a:lnSpc>
              <a:buSzPts val="3600"/>
            </a:pPr>
            <a:endParaRPr sz="2041" b="1" dirty="0"/>
          </a:p>
        </p:txBody>
      </p:sp>
      <p:sp>
        <p:nvSpPr>
          <p:cNvPr id="56" name="Google Shape;56;g74c0cbb663_1_0"/>
          <p:cNvSpPr txBox="1"/>
          <p:nvPr/>
        </p:nvSpPr>
        <p:spPr>
          <a:xfrm>
            <a:off x="1063541" y="1183941"/>
            <a:ext cx="5991006" cy="321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r>
              <a:rPr lang="en-US" sz="1905" dirty="0">
                <a:solidFill>
                  <a:srgbClr val="222222"/>
                </a:solidFill>
              </a:rPr>
              <a:t>Description for Class Without Prompt Engineering</a:t>
            </a: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lang="en-US" sz="1905" dirty="0">
              <a:solidFill>
                <a:srgbClr val="222222"/>
              </a:solidFill>
            </a:endParaRP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r>
              <a:rPr lang="en-US" sz="1905" dirty="0">
                <a:solidFill>
                  <a:srgbClr val="222222"/>
                </a:solidFill>
              </a:rPr>
              <a:t> </a:t>
            </a: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lang="en-US" sz="1905" dirty="0">
              <a:solidFill>
                <a:srgbClr val="222222"/>
              </a:solidFill>
            </a:endParaRP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sz="1905" dirty="0">
              <a:solidFill>
                <a:srgbClr val="22222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ECB13-C912-3545-5BB8-0029018CC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28" t="30598" r="14710" b="31999"/>
          <a:stretch/>
        </p:blipFill>
        <p:spPr>
          <a:xfrm>
            <a:off x="1208689" y="1859129"/>
            <a:ext cx="6563875" cy="246329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73329-2C71-9C06-929D-FC9654B8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433184"/>
            <a:ext cx="7433400" cy="396300"/>
          </a:xfrm>
        </p:spPr>
        <p:txBody>
          <a:bodyPr/>
          <a:lstStyle/>
          <a:p>
            <a:r>
              <a:rPr lang="en-US" sz="3200" b="1" dirty="0"/>
              <a:t>Example 1 – Class Description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6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4c0cbb663_1_0"/>
          <p:cNvSpPr/>
          <p:nvPr/>
        </p:nvSpPr>
        <p:spPr>
          <a:xfrm>
            <a:off x="1485036" y="392081"/>
            <a:ext cx="4897149" cy="4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/>
          </a:p>
        </p:txBody>
      </p:sp>
      <p:sp>
        <p:nvSpPr>
          <p:cNvPr id="54" name="Google Shape;54;g74c0cbb663_1_0"/>
          <p:cNvSpPr txBox="1"/>
          <p:nvPr/>
        </p:nvSpPr>
        <p:spPr>
          <a:xfrm>
            <a:off x="4440226" y="1166523"/>
            <a:ext cx="3048063" cy="35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3200"/>
            </a:pPr>
            <a:endParaRPr sz="953"/>
          </a:p>
        </p:txBody>
      </p:sp>
      <p:sp>
        <p:nvSpPr>
          <p:cNvPr id="55" name="Google Shape;55;g74c0cbb663_1_0"/>
          <p:cNvSpPr txBox="1"/>
          <p:nvPr/>
        </p:nvSpPr>
        <p:spPr>
          <a:xfrm>
            <a:off x="1405022" y="126569"/>
            <a:ext cx="4977163" cy="43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35" tIns="52169" rIns="61235" bIns="30617" anchor="t" anchorCtr="0">
            <a:noAutofit/>
          </a:bodyPr>
          <a:lstStyle/>
          <a:p>
            <a:pPr>
              <a:lnSpc>
                <a:spcPct val="93000"/>
              </a:lnSpc>
              <a:buSzPts val="3600"/>
            </a:pPr>
            <a:endParaRPr sz="2041" b="1" dirty="0"/>
          </a:p>
        </p:txBody>
      </p:sp>
      <p:sp>
        <p:nvSpPr>
          <p:cNvPr id="56" name="Google Shape;56;g74c0cbb663_1_0"/>
          <p:cNvSpPr txBox="1"/>
          <p:nvPr/>
        </p:nvSpPr>
        <p:spPr>
          <a:xfrm>
            <a:off x="1017099" y="930270"/>
            <a:ext cx="5991006" cy="321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r>
              <a:rPr lang="en-US" sz="1905" dirty="0">
                <a:solidFill>
                  <a:srgbClr val="222222"/>
                </a:solidFill>
              </a:rPr>
              <a:t>With Prompt Engineering</a:t>
            </a: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lang="en-US" sz="1905" dirty="0">
              <a:solidFill>
                <a:srgbClr val="222222"/>
              </a:solidFill>
            </a:endParaRP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r>
              <a:rPr lang="en-US" sz="1905" dirty="0">
                <a:solidFill>
                  <a:srgbClr val="222222"/>
                </a:solidFill>
              </a:rPr>
              <a:t> </a:t>
            </a: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lang="en-US" sz="1905" dirty="0">
              <a:solidFill>
                <a:srgbClr val="222222"/>
              </a:solidFill>
            </a:endParaRP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sz="1905" dirty="0">
              <a:solidFill>
                <a:srgbClr val="22222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C676A-8D73-5739-F624-BA976D3ED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29" t="12264" r="20528" b="35439"/>
          <a:stretch/>
        </p:blipFill>
        <p:spPr>
          <a:xfrm>
            <a:off x="1655711" y="1532152"/>
            <a:ext cx="5038668" cy="321926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C1A7A-C773-085B-4370-3F400709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1 – Class Description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0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4c0cbb663_1_0"/>
          <p:cNvSpPr/>
          <p:nvPr/>
        </p:nvSpPr>
        <p:spPr>
          <a:xfrm>
            <a:off x="1485036" y="392081"/>
            <a:ext cx="4897149" cy="4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/>
          </a:p>
        </p:txBody>
      </p:sp>
      <p:sp>
        <p:nvSpPr>
          <p:cNvPr id="55" name="Google Shape;55;g74c0cbb663_1_0"/>
          <p:cNvSpPr txBox="1"/>
          <p:nvPr/>
        </p:nvSpPr>
        <p:spPr>
          <a:xfrm>
            <a:off x="1405022" y="59867"/>
            <a:ext cx="4977163" cy="43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35" tIns="52169" rIns="61235" bIns="30617" anchor="t" anchorCtr="0">
            <a:noAutofit/>
          </a:bodyPr>
          <a:lstStyle/>
          <a:p>
            <a:pPr>
              <a:lnSpc>
                <a:spcPct val="93000"/>
              </a:lnSpc>
              <a:buSzPts val="3600"/>
            </a:pPr>
            <a:endParaRPr sz="2041" b="1" dirty="0"/>
          </a:p>
        </p:txBody>
      </p:sp>
      <p:sp>
        <p:nvSpPr>
          <p:cNvPr id="56" name="Google Shape;56;g74c0cbb663_1_0"/>
          <p:cNvSpPr txBox="1"/>
          <p:nvPr/>
        </p:nvSpPr>
        <p:spPr>
          <a:xfrm>
            <a:off x="1060130" y="1116579"/>
            <a:ext cx="5991006" cy="321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r>
              <a:rPr lang="en-US" sz="1905" dirty="0">
                <a:solidFill>
                  <a:srgbClr val="222222"/>
                </a:solidFill>
              </a:rPr>
              <a:t>Social Media Post Without Prompt Engineering</a:t>
            </a: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lang="en-US" sz="1905" dirty="0">
              <a:solidFill>
                <a:srgbClr val="222222"/>
              </a:solidFill>
            </a:endParaRP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r>
              <a:rPr lang="en-US" sz="1905" dirty="0">
                <a:solidFill>
                  <a:srgbClr val="222222"/>
                </a:solidFill>
              </a:rPr>
              <a:t> </a:t>
            </a: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lang="en-US" sz="1905" dirty="0">
              <a:solidFill>
                <a:srgbClr val="222222"/>
              </a:solidFill>
            </a:endParaRP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sz="1905" dirty="0">
              <a:solidFill>
                <a:srgbClr val="22222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D6C21-73F0-DC67-8D0A-66BA60E9A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76" t="28583" r="17480" b="35357"/>
          <a:stretch/>
        </p:blipFill>
        <p:spPr>
          <a:xfrm>
            <a:off x="1303866" y="1810396"/>
            <a:ext cx="6536267" cy="247609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6FCF0E-6E15-286D-153B-6C7E5CE9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2 – Social Media Post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3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4c0cbb663_1_0"/>
          <p:cNvSpPr/>
          <p:nvPr/>
        </p:nvSpPr>
        <p:spPr>
          <a:xfrm>
            <a:off x="1485036" y="392081"/>
            <a:ext cx="4897149" cy="4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/>
          </a:p>
        </p:txBody>
      </p:sp>
      <p:sp>
        <p:nvSpPr>
          <p:cNvPr id="55" name="Google Shape;55;g74c0cbb663_1_0"/>
          <p:cNvSpPr txBox="1"/>
          <p:nvPr/>
        </p:nvSpPr>
        <p:spPr>
          <a:xfrm>
            <a:off x="1405022" y="59867"/>
            <a:ext cx="4977163" cy="43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35" tIns="52169" rIns="61235" bIns="30617" anchor="t" anchorCtr="0">
            <a:noAutofit/>
          </a:bodyPr>
          <a:lstStyle/>
          <a:p>
            <a:pPr>
              <a:lnSpc>
                <a:spcPct val="93000"/>
              </a:lnSpc>
              <a:buSzPts val="3600"/>
            </a:pPr>
            <a:endParaRPr sz="2041" b="1" dirty="0"/>
          </a:p>
        </p:txBody>
      </p:sp>
      <p:sp>
        <p:nvSpPr>
          <p:cNvPr id="56" name="Google Shape;56;g74c0cbb663_1_0"/>
          <p:cNvSpPr txBox="1"/>
          <p:nvPr/>
        </p:nvSpPr>
        <p:spPr>
          <a:xfrm>
            <a:off x="1060130" y="1116579"/>
            <a:ext cx="5991006" cy="321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r>
              <a:rPr lang="en-US" sz="1905" dirty="0">
                <a:solidFill>
                  <a:srgbClr val="222222"/>
                </a:solidFill>
              </a:rPr>
              <a:t>Social Media Post With Prompt Engineering</a:t>
            </a: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lang="en-US" sz="1905" dirty="0">
              <a:solidFill>
                <a:srgbClr val="222222"/>
              </a:solidFill>
            </a:endParaRP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r>
              <a:rPr lang="en-US" sz="1905" dirty="0">
                <a:solidFill>
                  <a:srgbClr val="222222"/>
                </a:solidFill>
              </a:rPr>
              <a:t> </a:t>
            </a: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lang="en-US" sz="1905" dirty="0">
              <a:solidFill>
                <a:srgbClr val="222222"/>
              </a:solidFill>
            </a:endParaRPr>
          </a:p>
          <a:p>
            <a:pPr marL="34564">
              <a:lnSpc>
                <a:spcPct val="115000"/>
              </a:lnSpc>
              <a:buClr>
                <a:srgbClr val="222222"/>
              </a:buClr>
              <a:buSzPts val="2800"/>
            </a:pPr>
            <a:endParaRPr sz="1905" dirty="0">
              <a:solidFill>
                <a:srgbClr val="22222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FCF0E-6E15-286D-153B-6C7E5CE9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2 – Social Media Post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3B598-E7CF-5750-CD50-2E13AE0A7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44" t="9501" r="15481" b="24661"/>
          <a:stretch/>
        </p:blipFill>
        <p:spPr>
          <a:xfrm>
            <a:off x="1405022" y="1679429"/>
            <a:ext cx="4834821" cy="33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0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4c0cbb663_1_0"/>
          <p:cNvSpPr/>
          <p:nvPr/>
        </p:nvSpPr>
        <p:spPr>
          <a:xfrm>
            <a:off x="1485036" y="392081"/>
            <a:ext cx="4897149" cy="4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/>
          </a:p>
        </p:txBody>
      </p:sp>
      <p:sp>
        <p:nvSpPr>
          <p:cNvPr id="55" name="Google Shape;55;g74c0cbb663_1_0"/>
          <p:cNvSpPr txBox="1"/>
          <p:nvPr/>
        </p:nvSpPr>
        <p:spPr>
          <a:xfrm>
            <a:off x="1330588" y="37073"/>
            <a:ext cx="6482824" cy="29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35" tIns="52169" rIns="61235" bIns="30617" anchor="t" anchorCtr="0">
            <a:noAutofit/>
          </a:bodyPr>
          <a:lstStyle/>
          <a:p>
            <a:pPr>
              <a:lnSpc>
                <a:spcPct val="93000"/>
              </a:lnSpc>
              <a:buSzPts val="3600"/>
            </a:pPr>
            <a:endParaRPr sz="2041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16612-0EFD-F55D-D3EE-8AC798066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39" t="6158" r="21512" b="18112"/>
          <a:stretch/>
        </p:blipFill>
        <p:spPr>
          <a:xfrm>
            <a:off x="2036752" y="1296720"/>
            <a:ext cx="4345433" cy="361892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16CF0-1A33-BC6C-0E27-80E01EE2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749588"/>
            <a:ext cx="7433400" cy="396300"/>
          </a:xfrm>
        </p:spPr>
        <p:txBody>
          <a:bodyPr/>
          <a:lstStyle/>
          <a:p>
            <a:r>
              <a:rPr lang="en-US" sz="3200" b="1" dirty="0"/>
              <a:t>Example 3 – </a:t>
            </a:r>
            <a:r>
              <a:rPr lang="en-US" b="1" dirty="0"/>
              <a:t>Questions without Prompt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7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4c0cbb663_1_0"/>
          <p:cNvSpPr/>
          <p:nvPr/>
        </p:nvSpPr>
        <p:spPr>
          <a:xfrm>
            <a:off x="1485036" y="392081"/>
            <a:ext cx="4897149" cy="48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31094" rIns="62204" bIns="31094" anchor="ctr" anchorCtr="0">
            <a:noAutofit/>
          </a:bodyPr>
          <a:lstStyle/>
          <a:p>
            <a:pPr>
              <a:lnSpc>
                <a:spcPct val="93000"/>
              </a:lnSpc>
              <a:buSzPts val="1800"/>
            </a:pPr>
            <a:endParaRPr sz="1225"/>
          </a:p>
        </p:txBody>
      </p:sp>
      <p:sp>
        <p:nvSpPr>
          <p:cNvPr id="54" name="Google Shape;54;g74c0cbb663_1_0"/>
          <p:cNvSpPr txBox="1"/>
          <p:nvPr/>
        </p:nvSpPr>
        <p:spPr>
          <a:xfrm>
            <a:off x="4440226" y="1166523"/>
            <a:ext cx="3048063" cy="35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3200"/>
            </a:pPr>
            <a:endParaRPr sz="953"/>
          </a:p>
        </p:txBody>
      </p:sp>
      <p:sp>
        <p:nvSpPr>
          <p:cNvPr id="55" name="Google Shape;55;g74c0cbb663_1_0"/>
          <p:cNvSpPr txBox="1"/>
          <p:nvPr/>
        </p:nvSpPr>
        <p:spPr>
          <a:xfrm>
            <a:off x="1296033" y="415768"/>
            <a:ext cx="6482824" cy="29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35" tIns="52169" rIns="61235" bIns="30617" anchor="t" anchorCtr="0">
            <a:noAutofit/>
          </a:bodyPr>
          <a:lstStyle/>
          <a:p>
            <a:pPr>
              <a:lnSpc>
                <a:spcPct val="93000"/>
              </a:lnSpc>
              <a:buSzPts val="3600"/>
            </a:pPr>
            <a:endParaRPr sz="2041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9ED10-A86A-7622-5F52-D6C962D53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74" t="7419" r="15213" b="20351"/>
          <a:stretch/>
        </p:blipFill>
        <p:spPr>
          <a:xfrm>
            <a:off x="908264" y="1521765"/>
            <a:ext cx="4175302" cy="320596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962BA6-A97A-31BB-B5E6-3DC8693CD4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87" t="10889" r="36630" b="29310"/>
          <a:stretch/>
        </p:blipFill>
        <p:spPr>
          <a:xfrm>
            <a:off x="5120637" y="1521764"/>
            <a:ext cx="3360124" cy="26543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008D8A-55EA-1643-A175-354CB8B6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791201"/>
            <a:ext cx="7433400" cy="396300"/>
          </a:xfrm>
        </p:spPr>
        <p:txBody>
          <a:bodyPr/>
          <a:lstStyle/>
          <a:p>
            <a:r>
              <a:rPr lang="en-US" sz="3200" b="1" dirty="0"/>
              <a:t>Example 4 – Questions with Prompt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21654"/>
      </p:ext>
    </p:extLst>
  </p:cSld>
  <p:clrMapOvr>
    <a:masterClrMapping/>
  </p:clrMapOvr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cholas · SlidesCarnival" id="{3C5A79EA-EA1E-8849-91D4-43FE7639BD84}" vid="{DEFB04B6-A167-3A4B-BEC5-DA3D1E2E35F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{7C61CAE0-0762-2545-AB8A-B17081F26CBD}tf10001122</Template>
  <TotalTime>1665</TotalTime>
  <Words>330</Words>
  <Application>Microsoft Office PowerPoint</Application>
  <PresentationFormat>On-screen Show (16:9)</PresentationFormat>
  <Paragraphs>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Montserrat</vt:lpstr>
      <vt:lpstr>Montserrat Light</vt:lpstr>
      <vt:lpstr>Nicholas template</vt:lpstr>
      <vt:lpstr>Custom Design</vt:lpstr>
      <vt:lpstr>Module 3:  Using Prompt Engineering </vt:lpstr>
      <vt:lpstr>What you will learn</vt:lpstr>
      <vt:lpstr>What is Prompt Engineering  </vt:lpstr>
      <vt:lpstr>Example 1 – Class Description </vt:lpstr>
      <vt:lpstr>Example 1 – Class Description </vt:lpstr>
      <vt:lpstr>Example 2 – Social Media Post </vt:lpstr>
      <vt:lpstr>Example 2 – Social Media Post </vt:lpstr>
      <vt:lpstr>Example 3 – Questions without Prompt Engineering</vt:lpstr>
      <vt:lpstr>Example 4 – Questions with Prompt Engineering</vt:lpstr>
      <vt:lpstr>Example 5 – Ideas without Prompt Engineering</vt:lpstr>
      <vt:lpstr>Example 5 – Ideas with Prompt Engineering</vt:lpstr>
      <vt:lpstr>Example Prompts for Inspiration</vt:lpstr>
      <vt:lpstr>Techniques for Prompt Engineering </vt:lpstr>
      <vt:lpstr>Improving Your Prompt Engineering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J Gregory</cp:lastModifiedBy>
  <cp:revision>11</cp:revision>
  <dcterms:modified xsi:type="dcterms:W3CDTF">2023-02-19T19:58:08Z</dcterms:modified>
</cp:coreProperties>
</file>